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2"/>
  </p:notesMasterIdLst>
  <p:sldIdLst>
    <p:sldId id="256" r:id="rId2"/>
    <p:sldId id="258" r:id="rId3"/>
    <p:sldId id="261" r:id="rId4"/>
    <p:sldId id="263" r:id="rId5"/>
    <p:sldId id="266" r:id="rId6"/>
    <p:sldId id="274" r:id="rId7"/>
    <p:sldId id="273" r:id="rId8"/>
    <p:sldId id="275" r:id="rId9"/>
    <p:sldId id="276" r:id="rId10"/>
    <p:sldId id="269"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D0C658-1FBF-49E1-9180-9C576E9606E6}" type="datetimeFigureOut">
              <a:rPr lang="en-US" smtClean="0"/>
              <a:t>3/16/2021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C15921-18CF-4E9E-88EC-D4295CAE6C9E}" type="slidenum">
              <a:rPr lang="en-US" smtClean="0"/>
              <a:t>‹#›</a:t>
            </a:fld>
            <a:endParaRPr lang="en-US"/>
          </a:p>
        </p:txBody>
      </p:sp>
    </p:spTree>
    <p:extLst>
      <p:ext uri="{BB962C8B-B14F-4D97-AF65-F5344CB8AC3E}">
        <p14:creationId xmlns:p14="http://schemas.microsoft.com/office/powerpoint/2010/main" val="1361601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03CB87E-4591-47A1-9046-CF63F17215EF}" type="datetime2">
              <a:rPr lang="en-US" smtClean="0"/>
              <a:t>Tuesday, March 16, 2021</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3A4F6043-7A67-491B-98BC-F933DED7226D}" type="slidenum">
              <a:rPr lang="en-US" smtClean="0"/>
              <a:t>‹#›</a:t>
            </a:fld>
            <a:endParaRPr lang="en-US"/>
          </a:p>
        </p:txBody>
      </p:sp>
    </p:spTree>
    <p:extLst>
      <p:ext uri="{BB962C8B-B14F-4D97-AF65-F5344CB8AC3E}">
        <p14:creationId xmlns:p14="http://schemas.microsoft.com/office/powerpoint/2010/main" val="3835304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352ED3-3C46-4C9A-9738-67B2D875E7E2}" type="datetime2">
              <a:rPr lang="en-US" smtClean="0"/>
              <a:pPr/>
              <a:t>Tuesday, March 16, 2021</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4313332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352ED3-3C46-4C9A-9738-67B2D875E7E2}" type="datetime2">
              <a:rPr lang="en-US" smtClean="0"/>
              <a:pPr/>
              <a:t>Tuesday, March 16, 2021</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6816483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352ED3-3C46-4C9A-9738-67B2D875E7E2}" type="datetime2">
              <a:rPr lang="en-US" smtClean="0"/>
              <a:pPr/>
              <a:t>Tuesday, March 16, 2021</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9213266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352ED3-3C46-4C9A-9738-67B2D875E7E2}" type="datetime2">
              <a:rPr lang="en-US" smtClean="0"/>
              <a:pPr/>
              <a:t>Tuesday, March 16, 2021</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64638003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8352ED3-3C46-4C9A-9738-67B2D875E7E2}" type="datetime2">
              <a:rPr lang="en-US" smtClean="0"/>
              <a:pPr/>
              <a:t>Tuesday, March 16, 2021</a:t>
            </a:fld>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82928863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8352ED3-3C46-4C9A-9738-67B2D875E7E2}" type="datetime2">
              <a:rPr lang="en-US" smtClean="0"/>
              <a:pPr/>
              <a:t>Tuesday, March 16, 2021</a:t>
            </a:fld>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82323069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17F0E-8070-4DFE-A821-9A699EDBAD7E}" type="datetime2">
              <a:rPr lang="en-US" smtClean="0"/>
              <a:t>Tuesday, March 16, 2021</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084571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8D34AE-C7BF-46E5-A968-01C6641F6476}" type="datetime2">
              <a:rPr lang="en-US" smtClean="0"/>
              <a:t>Tuesday, March 16, 2021</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617612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3DE70B-B772-416E-A790-995760B1742E}" type="datetime2">
              <a:rPr lang="en-US" smtClean="0"/>
              <a:t>Tuesday, March 16, 2021</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512158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760CDE-A6F1-4138-AF12-ED09E8E5FB6B}" type="datetime2">
              <a:rPr lang="en-US" smtClean="0"/>
              <a:t>Tuesday, March 16, 2021</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44040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15F8B1-DB7B-4D28-A97D-40FB2DD1EF78}" type="datetime2">
              <a:rPr lang="en-US" smtClean="0"/>
              <a:t>Tuesday, March 16, 2021</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352669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039161-23B8-4738-9069-73EBE8884FDD}" type="datetime2">
              <a:rPr lang="en-US" smtClean="0"/>
              <a:t>Tuesday, March 16, 2021</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15116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994D44-7693-499F-AC6C-11696134FE3F}" type="datetime2">
              <a:rPr lang="en-US" smtClean="0"/>
              <a:t>Tuesday, March 16, 2021</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688476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3AF2AE-472C-4EF3-ABB2-24BAA9AE3CF7}" type="datetime2">
              <a:rPr lang="en-US" smtClean="0"/>
              <a:t>Tuesday, March 16, 2021</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609128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EA162C-A7C1-4263-9453-1BAFF8C39559}" type="datetime2">
              <a:rPr lang="en-US" smtClean="0"/>
              <a:t>Tuesday, March 16, 2021</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111072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DF6793-3458-4587-8168-65F0C37A92D2}" type="datetime2">
              <a:rPr lang="en-US" smtClean="0"/>
              <a:t>Tuesday, March 16, 2021</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248375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E8352ED3-3C46-4C9A-9738-67B2D875E7E2}" type="datetime2">
              <a:rPr lang="en-US" smtClean="0"/>
              <a:pPr/>
              <a:t>Tuesday, March 16, 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a:t>Sample Footer Text</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038690199"/>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data.worldbank.org/indicator/ST.INT.ARVL" TargetMode="External"/><Relationship Id="rId4" Type="http://schemas.openxmlformats.org/officeDocument/2006/relationships/hyperlink" Target="https://data.worldbank.org/indicator/ST.INT.RCPT.CD"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europetourism.herokuapp.com/" TargetMode="External"/><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B031FD-E2E2-4FAC-9E4C-F1B44DA6213B}"/>
              </a:ext>
            </a:extLst>
          </p:cNvPr>
          <p:cNvPicPr>
            <a:picLocks noChangeAspect="1"/>
          </p:cNvPicPr>
          <p:nvPr/>
        </p:nvPicPr>
        <p:blipFill rotWithShape="1">
          <a:blip r:embed="rId3">
            <a:duotone>
              <a:prstClr val="black"/>
              <a:schemeClr val="tx2">
                <a:tint val="45000"/>
                <a:satMod val="400000"/>
              </a:schemeClr>
            </a:duotone>
            <a:alphaModFix amt="12000"/>
          </a:blip>
          <a:srcRect l="9091" t="14866" b="8526"/>
          <a:stretch/>
        </p:blipFill>
        <p:spPr>
          <a:xfrm>
            <a:off x="-114085" y="0"/>
            <a:ext cx="12390060" cy="6969420"/>
          </a:xfrm>
          <a:prstGeom prst="rect">
            <a:avLst/>
          </a:prstGeom>
        </p:spPr>
      </p:pic>
      <p:sp>
        <p:nvSpPr>
          <p:cNvPr id="2" name="Title 1">
            <a:extLst>
              <a:ext uri="{FF2B5EF4-FFF2-40B4-BE49-F238E27FC236}">
                <a16:creationId xmlns:a16="http://schemas.microsoft.com/office/drawing/2014/main" id="{836713DE-EE8B-4CA6-9C66-B88437AD2E80}"/>
              </a:ext>
            </a:extLst>
          </p:cNvPr>
          <p:cNvSpPr>
            <a:spLocks noGrp="1"/>
          </p:cNvSpPr>
          <p:nvPr>
            <p:ph type="ctrTitle"/>
          </p:nvPr>
        </p:nvSpPr>
        <p:spPr>
          <a:xfrm>
            <a:off x="1524000" y="1666210"/>
            <a:ext cx="9144000" cy="2271854"/>
          </a:xfrm>
        </p:spPr>
        <p:txBody>
          <a:bodyPr>
            <a:normAutofit/>
          </a:bodyPr>
          <a:lstStyle/>
          <a:p>
            <a:pPr algn="ctr"/>
            <a:r>
              <a:rPr lang="en-US" dirty="0">
                <a:solidFill>
                  <a:schemeClr val="tx1"/>
                </a:solidFill>
                <a:latin typeface="Adobe Arabic"/>
              </a:rPr>
              <a:t>Tourism in Europe</a:t>
            </a:r>
            <a:br>
              <a:rPr lang="en-US" dirty="0">
                <a:solidFill>
                  <a:schemeClr val="tx1"/>
                </a:solidFill>
                <a:latin typeface="Adobe Arabic"/>
              </a:rPr>
            </a:br>
            <a:r>
              <a:rPr lang="en-US" sz="3200" dirty="0">
                <a:solidFill>
                  <a:schemeClr val="tx1"/>
                </a:solidFill>
                <a:latin typeface="Adobe Arabic"/>
                <a:cs typeface="Times New Roman" panose="02020603050405020304" pitchFamily="18" charset="0"/>
              </a:rPr>
              <a:t>1995 - 2019</a:t>
            </a:r>
          </a:p>
        </p:txBody>
      </p:sp>
      <p:sp>
        <p:nvSpPr>
          <p:cNvPr id="3" name="Subtitle 2">
            <a:extLst>
              <a:ext uri="{FF2B5EF4-FFF2-40B4-BE49-F238E27FC236}">
                <a16:creationId xmlns:a16="http://schemas.microsoft.com/office/drawing/2014/main" id="{3DB3AF1B-FC9C-4F04-A05B-BACACBA71FEF}"/>
              </a:ext>
            </a:extLst>
          </p:cNvPr>
          <p:cNvSpPr>
            <a:spLocks noGrp="1"/>
          </p:cNvSpPr>
          <p:nvPr>
            <p:ph type="subTitle" idx="1"/>
          </p:nvPr>
        </p:nvSpPr>
        <p:spPr>
          <a:xfrm>
            <a:off x="1837726" y="4356668"/>
            <a:ext cx="9144000" cy="1058221"/>
          </a:xfrm>
        </p:spPr>
        <p:txBody>
          <a:bodyPr>
            <a:normAutofit lnSpcReduction="10000"/>
          </a:bodyPr>
          <a:lstStyle/>
          <a:p>
            <a:pPr algn="ctr"/>
            <a:r>
              <a:rPr lang="en-US" b="1" dirty="0">
                <a:solidFill>
                  <a:schemeClr val="tx1"/>
                </a:solidFill>
                <a:latin typeface="Adobe Arabic"/>
              </a:rPr>
              <a:t>Contributors: </a:t>
            </a:r>
          </a:p>
          <a:p>
            <a:pPr algn="ctr"/>
            <a:r>
              <a:rPr lang="en-US" sz="3000" dirty="0">
                <a:solidFill>
                  <a:schemeClr val="tx1"/>
                </a:solidFill>
                <a:latin typeface="Adobe Arabic"/>
              </a:rPr>
              <a:t>Haifa </a:t>
            </a:r>
            <a:r>
              <a:rPr lang="en-US" sz="3000" dirty="0" err="1">
                <a:solidFill>
                  <a:schemeClr val="tx1"/>
                </a:solidFill>
                <a:latin typeface="Adobe Arabic"/>
              </a:rPr>
              <a:t>Najdawi</a:t>
            </a:r>
            <a:r>
              <a:rPr lang="en-US" sz="3000" dirty="0">
                <a:solidFill>
                  <a:schemeClr val="tx1"/>
                </a:solidFill>
                <a:latin typeface="Adobe Arabic"/>
              </a:rPr>
              <a:t>, Claude </a:t>
            </a:r>
            <a:r>
              <a:rPr lang="en-US" sz="3000" dirty="0" err="1">
                <a:solidFill>
                  <a:schemeClr val="tx1"/>
                </a:solidFill>
                <a:latin typeface="Adobe Arabic"/>
              </a:rPr>
              <a:t>Hanfou</a:t>
            </a:r>
            <a:r>
              <a:rPr lang="en-US" sz="3000" dirty="0">
                <a:solidFill>
                  <a:schemeClr val="tx1"/>
                </a:solidFill>
                <a:latin typeface="Adobe Arabic"/>
              </a:rPr>
              <a:t>, Erik Watson, Jay Freeman</a:t>
            </a:r>
          </a:p>
        </p:txBody>
      </p:sp>
    </p:spTree>
    <p:extLst>
      <p:ext uri="{BB962C8B-B14F-4D97-AF65-F5344CB8AC3E}">
        <p14:creationId xmlns:p14="http://schemas.microsoft.com/office/powerpoint/2010/main" val="2688275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B031FD-E2E2-4FAC-9E4C-F1B44DA6213B}"/>
              </a:ext>
            </a:extLst>
          </p:cNvPr>
          <p:cNvPicPr>
            <a:picLocks noChangeAspect="1"/>
          </p:cNvPicPr>
          <p:nvPr/>
        </p:nvPicPr>
        <p:blipFill rotWithShape="1">
          <a:blip r:embed="rId3">
            <a:duotone>
              <a:prstClr val="black"/>
              <a:schemeClr val="tx2">
                <a:tint val="45000"/>
                <a:satMod val="400000"/>
              </a:schemeClr>
            </a:duotone>
            <a:alphaModFix amt="12000"/>
          </a:blip>
          <a:srcRect l="9091" t="14866" b="8526"/>
          <a:stretch/>
        </p:blipFill>
        <p:spPr>
          <a:xfrm>
            <a:off x="0" y="-55710"/>
            <a:ext cx="12486704" cy="6969420"/>
          </a:xfrm>
          <a:prstGeom prst="rect">
            <a:avLst/>
          </a:prstGeom>
        </p:spPr>
      </p:pic>
      <p:sp>
        <p:nvSpPr>
          <p:cNvPr id="2" name="Title 1">
            <a:extLst>
              <a:ext uri="{FF2B5EF4-FFF2-40B4-BE49-F238E27FC236}">
                <a16:creationId xmlns:a16="http://schemas.microsoft.com/office/drawing/2014/main" id="{86C5C0B1-AED4-46EC-840A-A2B534127796}"/>
              </a:ext>
            </a:extLst>
          </p:cNvPr>
          <p:cNvSpPr>
            <a:spLocks noGrp="1"/>
          </p:cNvSpPr>
          <p:nvPr>
            <p:ph type="title"/>
          </p:nvPr>
        </p:nvSpPr>
        <p:spPr>
          <a:xfrm>
            <a:off x="0" y="365125"/>
            <a:ext cx="12192000" cy="1325563"/>
          </a:xfrm>
        </p:spPr>
        <p:txBody>
          <a:bodyPr>
            <a:normAutofit/>
          </a:bodyPr>
          <a:lstStyle/>
          <a:p>
            <a:pPr algn="ctr"/>
            <a:r>
              <a:rPr lang="en-US" dirty="0">
                <a:solidFill>
                  <a:schemeClr val="tx1"/>
                </a:solidFill>
                <a:latin typeface="Adobe Arabic"/>
                <a:cs typeface="Times New Roman" panose="02020603050405020304" pitchFamily="18" charset="0"/>
              </a:rPr>
              <a:t>Conclusion</a:t>
            </a:r>
          </a:p>
        </p:txBody>
      </p:sp>
      <p:sp>
        <p:nvSpPr>
          <p:cNvPr id="37" name="Text Placeholder 36">
            <a:extLst>
              <a:ext uri="{FF2B5EF4-FFF2-40B4-BE49-F238E27FC236}">
                <a16:creationId xmlns:a16="http://schemas.microsoft.com/office/drawing/2014/main" id="{14C79EC4-E602-47A5-9F51-A6AFF4BD0BEC}"/>
              </a:ext>
            </a:extLst>
          </p:cNvPr>
          <p:cNvSpPr>
            <a:spLocks noGrp="1"/>
          </p:cNvSpPr>
          <p:nvPr>
            <p:ph idx="1"/>
          </p:nvPr>
        </p:nvSpPr>
        <p:spPr>
          <a:xfrm>
            <a:off x="0" y="1690688"/>
            <a:ext cx="12192000" cy="5167312"/>
          </a:xfrm>
        </p:spPr>
        <p:txBody>
          <a:bodyPr>
            <a:normAutofit/>
          </a:bodyPr>
          <a:lstStyle/>
          <a:p>
            <a:pPr marL="0" indent="0">
              <a:buNone/>
            </a:pPr>
            <a:r>
              <a:rPr lang="en-US" sz="3600" dirty="0">
                <a:solidFill>
                  <a:schemeClr val="tx1"/>
                </a:solidFill>
                <a:latin typeface="Adobe Arabic"/>
                <a:cs typeface="Times New Roman" panose="02020603050405020304" pitchFamily="18" charset="0"/>
              </a:rPr>
              <a:t>Our conclusion shows that there are is a significant increase in tourist arrivals and amount of revenue. Spain had approximately 52 million tourist arrivals in 1995 and in 2019 that increased to 126 million. In 1995, Germany earned a revenue of 24 billion and then experienced an increase to 58 billion in 2019.</a:t>
            </a:r>
          </a:p>
        </p:txBody>
      </p:sp>
    </p:spTree>
    <p:extLst>
      <p:ext uri="{BB962C8B-B14F-4D97-AF65-F5344CB8AC3E}">
        <p14:creationId xmlns:p14="http://schemas.microsoft.com/office/powerpoint/2010/main" val="3134502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B031FD-E2E2-4FAC-9E4C-F1B44DA6213B}"/>
              </a:ext>
            </a:extLst>
          </p:cNvPr>
          <p:cNvPicPr>
            <a:picLocks noChangeAspect="1"/>
          </p:cNvPicPr>
          <p:nvPr/>
        </p:nvPicPr>
        <p:blipFill rotWithShape="1">
          <a:blip r:embed="rId3">
            <a:duotone>
              <a:prstClr val="black"/>
              <a:schemeClr val="tx2">
                <a:tint val="45000"/>
                <a:satMod val="400000"/>
              </a:schemeClr>
            </a:duotone>
            <a:alphaModFix amt="12000"/>
          </a:blip>
          <a:srcRect l="9091" t="14866" b="8526"/>
          <a:stretch/>
        </p:blipFill>
        <p:spPr>
          <a:xfrm>
            <a:off x="-114085" y="0"/>
            <a:ext cx="12390060" cy="6969420"/>
          </a:xfrm>
          <a:prstGeom prst="rect">
            <a:avLst/>
          </a:prstGeom>
        </p:spPr>
      </p:pic>
      <p:sp>
        <p:nvSpPr>
          <p:cNvPr id="5" name="Title 4">
            <a:extLst>
              <a:ext uri="{FF2B5EF4-FFF2-40B4-BE49-F238E27FC236}">
                <a16:creationId xmlns:a16="http://schemas.microsoft.com/office/drawing/2014/main" id="{D8F2276D-8CFF-4EAA-A05A-FBE5DFD5C56B}"/>
              </a:ext>
            </a:extLst>
          </p:cNvPr>
          <p:cNvSpPr>
            <a:spLocks noGrp="1"/>
          </p:cNvSpPr>
          <p:nvPr>
            <p:ph type="title"/>
          </p:nvPr>
        </p:nvSpPr>
        <p:spPr>
          <a:xfrm>
            <a:off x="0" y="0"/>
            <a:ext cx="12192000" cy="1325563"/>
          </a:xfrm>
        </p:spPr>
        <p:txBody>
          <a:bodyPr/>
          <a:lstStyle/>
          <a:p>
            <a:pPr algn="ctr"/>
            <a:r>
              <a:rPr lang="en-US" dirty="0">
                <a:solidFill>
                  <a:schemeClr val="accent5">
                    <a:lumMod val="75000"/>
                  </a:schemeClr>
                </a:solidFill>
              </a:rPr>
              <a:t>	</a:t>
            </a:r>
            <a:r>
              <a:rPr lang="en-US" dirty="0">
                <a:solidFill>
                  <a:schemeClr val="tx1"/>
                </a:solidFill>
                <a:latin typeface="Adobe Arabic"/>
              </a:rPr>
              <a:t>Scope of the Project</a:t>
            </a:r>
          </a:p>
        </p:txBody>
      </p:sp>
      <p:sp>
        <p:nvSpPr>
          <p:cNvPr id="3" name="Subtitle 2">
            <a:extLst>
              <a:ext uri="{FF2B5EF4-FFF2-40B4-BE49-F238E27FC236}">
                <a16:creationId xmlns:a16="http://schemas.microsoft.com/office/drawing/2014/main" id="{3DB3AF1B-FC9C-4F04-A05B-BACACBA71FEF}"/>
              </a:ext>
            </a:extLst>
          </p:cNvPr>
          <p:cNvSpPr>
            <a:spLocks noGrp="1"/>
          </p:cNvSpPr>
          <p:nvPr>
            <p:ph idx="1"/>
          </p:nvPr>
        </p:nvSpPr>
        <p:spPr>
          <a:xfrm>
            <a:off x="-1" y="1258349"/>
            <a:ext cx="12191999" cy="5599651"/>
          </a:xfrm>
        </p:spPr>
        <p:txBody>
          <a:bodyPr>
            <a:normAutofit/>
          </a:bodyPr>
          <a:lstStyle/>
          <a:p>
            <a:pPr marL="0" indent="0" algn="ctr">
              <a:buNone/>
            </a:pPr>
            <a:r>
              <a:rPr lang="en-US" dirty="0">
                <a:solidFill>
                  <a:schemeClr val="tx1"/>
                </a:solidFill>
                <a:latin typeface="Adobe Arabic"/>
              </a:rPr>
              <a:t>This project focuses on the impact of tourism in Europe through revenue and number of tourist arrivals from 1995 to 2019.</a:t>
            </a:r>
          </a:p>
          <a:p>
            <a:pPr marL="0" indent="0">
              <a:buNone/>
            </a:pPr>
            <a:endParaRPr lang="en-US" dirty="0">
              <a:solidFill>
                <a:schemeClr val="tx1"/>
              </a:solidFill>
              <a:latin typeface="Adobe Arabic"/>
            </a:endParaRPr>
          </a:p>
          <a:p>
            <a:pPr marL="0" indent="0">
              <a:buNone/>
            </a:pPr>
            <a:r>
              <a:rPr lang="en-US" dirty="0">
                <a:solidFill>
                  <a:schemeClr val="tx1"/>
                </a:solidFill>
                <a:latin typeface="Adobe Arabic"/>
              </a:rPr>
              <a:t>Our project shall explore the following questions:</a:t>
            </a:r>
          </a:p>
          <a:p>
            <a:pPr marL="514350" indent="-514350">
              <a:buFont typeface="+mj-lt"/>
              <a:buAutoNum type="arabicParenR"/>
            </a:pPr>
            <a:r>
              <a:rPr lang="en-US" dirty="0">
                <a:solidFill>
                  <a:schemeClr val="tx1"/>
                </a:solidFill>
                <a:latin typeface="Adobe Arabic"/>
              </a:rPr>
              <a:t>Has there been any significant change in tourism revenue &amp; arrivals from 1995-2019?</a:t>
            </a:r>
          </a:p>
          <a:p>
            <a:pPr marL="514350" indent="-514350">
              <a:buFont typeface="+mj-lt"/>
              <a:buAutoNum type="arabicParenR"/>
            </a:pPr>
            <a:r>
              <a:rPr lang="en-US" dirty="0">
                <a:solidFill>
                  <a:schemeClr val="tx1"/>
                </a:solidFill>
                <a:latin typeface="Adobe Arabic"/>
              </a:rPr>
              <a:t>Is there a noticeable change in tourism arrivals and revenue over a 10 year period(2009-2019)?</a:t>
            </a:r>
          </a:p>
          <a:p>
            <a:pPr marL="0" indent="0">
              <a:buNone/>
            </a:pPr>
            <a:endParaRPr lang="en-US" sz="2700" dirty="0">
              <a:solidFill>
                <a:schemeClr val="tx1"/>
              </a:solidFill>
              <a:latin typeface="Adobe Arabic"/>
            </a:endParaRPr>
          </a:p>
          <a:p>
            <a:pPr marL="0" indent="0">
              <a:buNone/>
            </a:pPr>
            <a:endParaRPr lang="en-US" sz="1600" dirty="0">
              <a:solidFill>
                <a:schemeClr val="tx1"/>
              </a:solidFill>
              <a:latin typeface="Adobe Arabic"/>
            </a:endParaRPr>
          </a:p>
          <a:p>
            <a:pPr marL="0" indent="0">
              <a:buNone/>
            </a:pPr>
            <a:r>
              <a:rPr lang="en-US" sz="1400" dirty="0">
                <a:solidFill>
                  <a:schemeClr val="tx1"/>
                </a:solidFill>
                <a:latin typeface="Adobe Arabic"/>
              </a:rPr>
              <a:t>Sources: </a:t>
            </a:r>
            <a:r>
              <a:rPr lang="en-US" sz="1400" dirty="0">
                <a:solidFill>
                  <a:schemeClr val="tx1"/>
                </a:solidFill>
                <a:latin typeface="Adobe Arabic"/>
                <a:hlinkClick r:id="rId4">
                  <a:extLst>
                    <a:ext uri="{A12FA001-AC4F-418D-AE19-62706E023703}">
                      <ahyp:hlinkClr xmlns:ahyp="http://schemas.microsoft.com/office/drawing/2018/hyperlinkcolor" val="tx"/>
                    </a:ext>
                  </a:extLst>
                </a:hlinkClick>
              </a:rPr>
              <a:t>https://data.worldbank.org/indicator/ST.INT.RCPT.CD</a:t>
            </a:r>
            <a:r>
              <a:rPr lang="en-US" sz="1400" dirty="0">
                <a:solidFill>
                  <a:schemeClr val="tx1"/>
                </a:solidFill>
                <a:latin typeface="Adobe Arabic"/>
              </a:rPr>
              <a:t> , </a:t>
            </a:r>
            <a:r>
              <a:rPr lang="en-US" sz="1400" dirty="0">
                <a:solidFill>
                  <a:schemeClr val="tx1"/>
                </a:solidFill>
                <a:latin typeface="Adobe Arabic"/>
                <a:hlinkClick r:id="rId5">
                  <a:extLst>
                    <a:ext uri="{A12FA001-AC4F-418D-AE19-62706E023703}">
                      <ahyp:hlinkClr xmlns:ahyp="http://schemas.microsoft.com/office/drawing/2018/hyperlinkcolor" val="tx"/>
                    </a:ext>
                  </a:extLst>
                </a:hlinkClick>
              </a:rPr>
              <a:t>https://data.worldbank.org/indicator/ST.INT.ARVL</a:t>
            </a:r>
            <a:r>
              <a:rPr lang="en-US" sz="1400" dirty="0">
                <a:solidFill>
                  <a:schemeClr val="tx1"/>
                </a:solidFill>
                <a:latin typeface="Adobe Arabic"/>
              </a:rPr>
              <a:t> , http://techslides.com/list-of-countries-and-capitals </a:t>
            </a:r>
          </a:p>
        </p:txBody>
      </p:sp>
    </p:spTree>
    <p:extLst>
      <p:ext uri="{BB962C8B-B14F-4D97-AF65-F5344CB8AC3E}">
        <p14:creationId xmlns:p14="http://schemas.microsoft.com/office/powerpoint/2010/main" val="190211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B031FD-E2E2-4FAC-9E4C-F1B44DA6213B}"/>
              </a:ext>
            </a:extLst>
          </p:cNvPr>
          <p:cNvPicPr>
            <a:picLocks noChangeAspect="1"/>
          </p:cNvPicPr>
          <p:nvPr/>
        </p:nvPicPr>
        <p:blipFill rotWithShape="1">
          <a:blip r:embed="rId3">
            <a:duotone>
              <a:prstClr val="black"/>
              <a:schemeClr val="tx2">
                <a:tint val="45000"/>
                <a:satMod val="400000"/>
              </a:schemeClr>
            </a:duotone>
            <a:alphaModFix amt="12000"/>
          </a:blip>
          <a:srcRect l="9091" t="14866" b="8526"/>
          <a:stretch/>
        </p:blipFill>
        <p:spPr>
          <a:xfrm>
            <a:off x="0" y="-55710"/>
            <a:ext cx="12486704" cy="6969420"/>
          </a:xfrm>
          <a:prstGeom prst="rect">
            <a:avLst/>
          </a:prstGeom>
        </p:spPr>
      </p:pic>
      <p:sp>
        <p:nvSpPr>
          <p:cNvPr id="2" name="Title 1">
            <a:extLst>
              <a:ext uri="{FF2B5EF4-FFF2-40B4-BE49-F238E27FC236}">
                <a16:creationId xmlns:a16="http://schemas.microsoft.com/office/drawing/2014/main" id="{86C5C0B1-AED4-46EC-840A-A2B534127796}"/>
              </a:ext>
            </a:extLst>
          </p:cNvPr>
          <p:cNvSpPr>
            <a:spLocks noGrp="1"/>
          </p:cNvSpPr>
          <p:nvPr>
            <p:ph type="title"/>
          </p:nvPr>
        </p:nvSpPr>
        <p:spPr>
          <a:xfrm>
            <a:off x="95151" y="322651"/>
            <a:ext cx="3884102" cy="889233"/>
          </a:xfrm>
        </p:spPr>
        <p:txBody>
          <a:bodyPr>
            <a:normAutofit/>
          </a:bodyPr>
          <a:lstStyle/>
          <a:p>
            <a:pPr algn="ctr"/>
            <a:r>
              <a:rPr lang="en-US" dirty="0">
                <a:solidFill>
                  <a:schemeClr val="accent5">
                    <a:lumMod val="75000"/>
                  </a:schemeClr>
                </a:solidFill>
              </a:rPr>
              <a:t> </a:t>
            </a:r>
            <a:r>
              <a:rPr lang="en-US" dirty="0">
                <a:solidFill>
                  <a:schemeClr val="tx1"/>
                </a:solidFill>
                <a:latin typeface="Adobe Arabic"/>
              </a:rPr>
              <a:t>ETL Process</a:t>
            </a:r>
          </a:p>
        </p:txBody>
      </p:sp>
      <p:sp>
        <p:nvSpPr>
          <p:cNvPr id="37" name="Text Placeholder 36">
            <a:extLst>
              <a:ext uri="{FF2B5EF4-FFF2-40B4-BE49-F238E27FC236}">
                <a16:creationId xmlns:a16="http://schemas.microsoft.com/office/drawing/2014/main" id="{14C79EC4-E602-47A5-9F51-A6AFF4BD0BEC}"/>
              </a:ext>
            </a:extLst>
          </p:cNvPr>
          <p:cNvSpPr>
            <a:spLocks noGrp="1"/>
          </p:cNvSpPr>
          <p:nvPr>
            <p:ph type="body" sz="half" idx="2"/>
          </p:nvPr>
        </p:nvSpPr>
        <p:spPr>
          <a:xfrm>
            <a:off x="266901" y="1590245"/>
            <a:ext cx="3447875" cy="5809376"/>
          </a:xfrm>
        </p:spPr>
        <p:txBody>
          <a:bodyPr>
            <a:normAutofit/>
          </a:bodyPr>
          <a:lstStyle/>
          <a:p>
            <a:pPr marL="285750" indent="-285750">
              <a:buFont typeface="Arial" panose="020B0604020202020204" pitchFamily="34" charset="0"/>
              <a:buChar char="•"/>
            </a:pPr>
            <a:r>
              <a:rPr lang="en-US" sz="2400" dirty="0">
                <a:solidFill>
                  <a:schemeClr val="tx1"/>
                </a:solidFill>
                <a:latin typeface="Adobe Arabic"/>
                <a:cs typeface="Times New Roman" panose="02020603050405020304" pitchFamily="18" charset="0"/>
              </a:rPr>
              <a:t>Our data was extracted from World Bank and </a:t>
            </a:r>
            <a:r>
              <a:rPr lang="en-US" sz="2400" dirty="0" err="1">
                <a:solidFill>
                  <a:schemeClr val="tx1"/>
                </a:solidFill>
                <a:latin typeface="Adobe Arabic"/>
                <a:cs typeface="Times New Roman" panose="02020603050405020304" pitchFamily="18" charset="0"/>
              </a:rPr>
              <a:t>Techslides</a:t>
            </a:r>
            <a:r>
              <a:rPr lang="en-US" sz="2400" dirty="0">
                <a:solidFill>
                  <a:schemeClr val="tx1"/>
                </a:solidFill>
                <a:latin typeface="Adobe Arabic"/>
                <a:cs typeface="Times New Roman" panose="02020603050405020304" pitchFamily="18" charset="0"/>
              </a:rPr>
              <a:t>.</a:t>
            </a:r>
          </a:p>
          <a:p>
            <a:pPr marL="285750" indent="-285750">
              <a:buFont typeface="Arial" panose="020B0604020202020204" pitchFamily="34" charset="0"/>
              <a:buChar char="•"/>
            </a:pPr>
            <a:r>
              <a:rPr lang="en-US" sz="2400" dirty="0">
                <a:solidFill>
                  <a:schemeClr val="tx1"/>
                </a:solidFill>
                <a:latin typeface="Adobe Arabic"/>
                <a:cs typeface="Times New Roman" panose="02020603050405020304" pitchFamily="18" charset="0"/>
              </a:rPr>
              <a:t>The data was transformed by filtering the columns to just show European countries, null values were removed, and columns were renamed.</a:t>
            </a:r>
          </a:p>
          <a:p>
            <a:pPr marL="285750" indent="-285750">
              <a:buFont typeface="Arial" panose="020B0604020202020204" pitchFamily="34" charset="0"/>
              <a:buChar char="•"/>
            </a:pPr>
            <a:r>
              <a:rPr lang="en-US" sz="2400" dirty="0">
                <a:solidFill>
                  <a:schemeClr val="tx1"/>
                </a:solidFill>
                <a:latin typeface="Adobe Arabic"/>
                <a:cs typeface="Times New Roman" panose="02020603050405020304" pitchFamily="18" charset="0"/>
              </a:rPr>
              <a:t>Loaded the data to SQL Postgres.</a:t>
            </a:r>
          </a:p>
          <a:p>
            <a:pPr marL="285750" indent="-285750">
              <a:buFont typeface="Arial" panose="020B0604020202020204" pitchFamily="34" charset="0"/>
              <a:buChar char="•"/>
            </a:pPr>
            <a:endParaRPr lang="en-US" sz="2800"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6" name="Content Placeholder 5" descr="Table&#10;&#10;Description automatically generated">
            <a:extLst>
              <a:ext uri="{FF2B5EF4-FFF2-40B4-BE49-F238E27FC236}">
                <a16:creationId xmlns:a16="http://schemas.microsoft.com/office/drawing/2014/main" id="{10BC1DA6-9B69-44F5-B097-6BE3A40FA21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074403" y="0"/>
            <a:ext cx="3816991" cy="3067939"/>
          </a:xfrm>
        </p:spPr>
      </p:pic>
      <p:pic>
        <p:nvPicPr>
          <p:cNvPr id="8" name="Picture 7" descr="Table&#10;&#10;Description automatically generated">
            <a:extLst>
              <a:ext uri="{FF2B5EF4-FFF2-40B4-BE49-F238E27FC236}">
                <a16:creationId xmlns:a16="http://schemas.microsoft.com/office/drawing/2014/main" id="{9854BBD6-C4D1-4C98-BF4A-2999737F55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1396" y="-55710"/>
            <a:ext cx="4300603" cy="3123650"/>
          </a:xfrm>
          <a:prstGeom prst="rect">
            <a:avLst/>
          </a:prstGeom>
        </p:spPr>
      </p:pic>
      <p:pic>
        <p:nvPicPr>
          <p:cNvPr id="10" name="Picture 9" descr="Graphical user interface, application, Word&#10;&#10;Description automatically generated">
            <a:extLst>
              <a:ext uri="{FF2B5EF4-FFF2-40B4-BE49-F238E27FC236}">
                <a16:creationId xmlns:a16="http://schemas.microsoft.com/office/drawing/2014/main" id="{C3B36F0D-7A90-4FB1-8AD8-50EBB8EEF3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4403" y="3067939"/>
            <a:ext cx="3816991" cy="3790061"/>
          </a:xfrm>
          <a:prstGeom prst="rect">
            <a:avLst/>
          </a:prstGeom>
        </p:spPr>
      </p:pic>
      <p:pic>
        <p:nvPicPr>
          <p:cNvPr id="12" name="Picture 11" descr="Table&#10;&#10;Description automatically generated">
            <a:extLst>
              <a:ext uri="{FF2B5EF4-FFF2-40B4-BE49-F238E27FC236}">
                <a16:creationId xmlns:a16="http://schemas.microsoft.com/office/drawing/2014/main" id="{4FE2B74D-8621-4C31-8AE4-A192B84E8A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6589" y="3067939"/>
            <a:ext cx="4300604" cy="3845771"/>
          </a:xfrm>
          <a:prstGeom prst="rect">
            <a:avLst/>
          </a:prstGeom>
        </p:spPr>
      </p:pic>
      <p:pic>
        <p:nvPicPr>
          <p:cNvPr id="3" name="Picture 2">
            <a:extLst>
              <a:ext uri="{FF2B5EF4-FFF2-40B4-BE49-F238E27FC236}">
                <a16:creationId xmlns:a16="http://schemas.microsoft.com/office/drawing/2014/main" id="{0E0B2457-98D2-49BF-B68F-54F6276A0CDC}"/>
              </a:ext>
            </a:extLst>
          </p:cNvPr>
          <p:cNvPicPr>
            <a:picLocks noChangeAspect="1"/>
          </p:cNvPicPr>
          <p:nvPr/>
        </p:nvPicPr>
        <p:blipFill>
          <a:blip r:embed="rId8"/>
          <a:stretch>
            <a:fillRect/>
          </a:stretch>
        </p:blipFill>
        <p:spPr>
          <a:xfrm>
            <a:off x="171380" y="327887"/>
            <a:ext cx="792549" cy="883997"/>
          </a:xfrm>
          <a:prstGeom prst="rect">
            <a:avLst/>
          </a:prstGeom>
        </p:spPr>
      </p:pic>
    </p:spTree>
    <p:extLst>
      <p:ext uri="{BB962C8B-B14F-4D97-AF65-F5344CB8AC3E}">
        <p14:creationId xmlns:p14="http://schemas.microsoft.com/office/powerpoint/2010/main" val="2086446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B031FD-E2E2-4FAC-9E4C-F1B44DA6213B}"/>
              </a:ext>
            </a:extLst>
          </p:cNvPr>
          <p:cNvPicPr>
            <a:picLocks noChangeAspect="1"/>
          </p:cNvPicPr>
          <p:nvPr/>
        </p:nvPicPr>
        <p:blipFill rotWithShape="1">
          <a:blip r:embed="rId3">
            <a:duotone>
              <a:prstClr val="black"/>
              <a:schemeClr val="tx2">
                <a:tint val="45000"/>
                <a:satMod val="400000"/>
              </a:schemeClr>
            </a:duotone>
            <a:alphaModFix amt="12000"/>
          </a:blip>
          <a:srcRect l="9091" t="14866" b="8526"/>
          <a:stretch/>
        </p:blipFill>
        <p:spPr>
          <a:xfrm>
            <a:off x="0" y="-55710"/>
            <a:ext cx="12486704" cy="6969420"/>
          </a:xfrm>
          <a:prstGeom prst="rect">
            <a:avLst/>
          </a:prstGeom>
        </p:spPr>
      </p:pic>
      <p:sp>
        <p:nvSpPr>
          <p:cNvPr id="2" name="Title 1">
            <a:extLst>
              <a:ext uri="{FF2B5EF4-FFF2-40B4-BE49-F238E27FC236}">
                <a16:creationId xmlns:a16="http://schemas.microsoft.com/office/drawing/2014/main" id="{86C5C0B1-AED4-46EC-840A-A2B534127796}"/>
              </a:ext>
            </a:extLst>
          </p:cNvPr>
          <p:cNvSpPr>
            <a:spLocks noGrp="1"/>
          </p:cNvSpPr>
          <p:nvPr>
            <p:ph type="title"/>
          </p:nvPr>
        </p:nvSpPr>
        <p:spPr>
          <a:xfrm>
            <a:off x="0" y="0"/>
            <a:ext cx="3818901" cy="889233"/>
          </a:xfrm>
        </p:spPr>
        <p:txBody>
          <a:bodyPr>
            <a:normAutofit/>
          </a:bodyPr>
          <a:lstStyle/>
          <a:p>
            <a:pPr algn="ctr"/>
            <a:r>
              <a:rPr lang="en-US" dirty="0">
                <a:solidFill>
                  <a:schemeClr val="accent5">
                    <a:lumMod val="75000"/>
                  </a:schemeClr>
                </a:solidFill>
              </a:rPr>
              <a:t> </a:t>
            </a:r>
            <a:r>
              <a:rPr lang="en-US" dirty="0">
                <a:solidFill>
                  <a:schemeClr val="tx1"/>
                </a:solidFill>
                <a:latin typeface="Adobe Arabic"/>
              </a:rPr>
              <a:t>Data Routes</a:t>
            </a:r>
            <a:br>
              <a:rPr lang="en-US" dirty="0">
                <a:solidFill>
                  <a:schemeClr val="tx1"/>
                </a:solidFill>
                <a:latin typeface="Adobe Arabic"/>
              </a:rPr>
            </a:br>
            <a:r>
              <a:rPr lang="en-US" sz="1600" b="1" dirty="0">
                <a:solidFill>
                  <a:schemeClr val="tx1"/>
                </a:solidFill>
                <a:latin typeface="Adobe Arabic"/>
              </a:rPr>
              <a:t>Python Flask</a:t>
            </a:r>
          </a:p>
        </p:txBody>
      </p:sp>
      <p:sp>
        <p:nvSpPr>
          <p:cNvPr id="37" name="Text Placeholder 36">
            <a:extLst>
              <a:ext uri="{FF2B5EF4-FFF2-40B4-BE49-F238E27FC236}">
                <a16:creationId xmlns:a16="http://schemas.microsoft.com/office/drawing/2014/main" id="{14C79EC4-E602-47A5-9F51-A6AFF4BD0BEC}"/>
              </a:ext>
            </a:extLst>
          </p:cNvPr>
          <p:cNvSpPr>
            <a:spLocks noGrp="1"/>
          </p:cNvSpPr>
          <p:nvPr>
            <p:ph type="body" sz="half" idx="2"/>
          </p:nvPr>
        </p:nvSpPr>
        <p:spPr>
          <a:xfrm>
            <a:off x="0" y="967748"/>
            <a:ext cx="3983440" cy="5890253"/>
          </a:xfrm>
        </p:spPr>
        <p:txBody>
          <a:bodyPr>
            <a:normAutofit/>
          </a:bodyPr>
          <a:lstStyle/>
          <a:p>
            <a:pPr marL="285750" indent="-285750">
              <a:buFont typeface="Arial" panose="020B0604020202020204" pitchFamily="34" charset="0"/>
              <a:buChar char="•"/>
            </a:pPr>
            <a:r>
              <a:rPr lang="en-US" sz="2400" dirty="0">
                <a:solidFill>
                  <a:schemeClr val="tx1"/>
                </a:solidFill>
                <a:latin typeface="Adobe Arabic"/>
                <a:cs typeface="Times New Roman" panose="02020603050405020304" pitchFamily="18" charset="0"/>
              </a:rPr>
              <a:t>We have used flask as a web framework, and we have developed two API’s.</a:t>
            </a:r>
          </a:p>
          <a:p>
            <a:pPr marL="285750" indent="-285750">
              <a:buFont typeface="Arial" panose="020B0604020202020204" pitchFamily="34" charset="0"/>
              <a:buChar char="•"/>
            </a:pPr>
            <a:r>
              <a:rPr lang="en-US" sz="2400" dirty="0">
                <a:solidFill>
                  <a:schemeClr val="tx1"/>
                </a:solidFill>
                <a:latin typeface="Adobe Arabic"/>
                <a:cs typeface="Times New Roman" panose="02020603050405020304" pitchFamily="18" charset="0"/>
              </a:rPr>
              <a:t>The first query is the arrival data from Postgres and was formatted in json format and is sent back in the response.</a:t>
            </a:r>
          </a:p>
          <a:p>
            <a:pPr marL="285750" indent="-285750">
              <a:buFont typeface="Arial" panose="020B0604020202020204" pitchFamily="34" charset="0"/>
              <a:buChar char="•"/>
            </a:pPr>
            <a:r>
              <a:rPr lang="en-US" sz="2400" dirty="0">
                <a:solidFill>
                  <a:schemeClr val="tx1"/>
                </a:solidFill>
                <a:latin typeface="Adobe Arabic"/>
                <a:cs typeface="Times New Roman" panose="02020603050405020304" pitchFamily="18" charset="0"/>
              </a:rPr>
              <a:t>The second one does the exact same thing, but for revenues data.</a:t>
            </a:r>
          </a:p>
          <a:p>
            <a:pPr marL="285750" indent="-285750">
              <a:buFont typeface="Arial" panose="020B0604020202020204" pitchFamily="34" charset="0"/>
              <a:buChar char="•"/>
            </a:pPr>
            <a:r>
              <a:rPr lang="en-US" sz="2400" dirty="0">
                <a:solidFill>
                  <a:schemeClr val="tx1"/>
                </a:solidFill>
                <a:latin typeface="Adobe Arabic"/>
                <a:cs typeface="Times New Roman" panose="02020603050405020304" pitchFamily="18" charset="0"/>
              </a:rPr>
              <a:t>Also, we are using flask to render the html pages and other static files like JS and CSS.</a:t>
            </a:r>
          </a:p>
        </p:txBody>
      </p:sp>
      <p:pic>
        <p:nvPicPr>
          <p:cNvPr id="6" name="Content Placeholder 5" descr="Text&#10;&#10;Description automatically generated">
            <a:extLst>
              <a:ext uri="{FF2B5EF4-FFF2-40B4-BE49-F238E27FC236}">
                <a16:creationId xmlns:a16="http://schemas.microsoft.com/office/drawing/2014/main" id="{C527836D-34E7-41FD-B49F-C13CB03D2CC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045907" y="0"/>
            <a:ext cx="8146092" cy="3313308"/>
          </a:xfrm>
        </p:spPr>
      </p:pic>
      <p:pic>
        <p:nvPicPr>
          <p:cNvPr id="8" name="Picture 7" descr="Text&#10;&#10;Description automatically generated">
            <a:extLst>
              <a:ext uri="{FF2B5EF4-FFF2-40B4-BE49-F238E27FC236}">
                <a16:creationId xmlns:a16="http://schemas.microsoft.com/office/drawing/2014/main" id="{F532F60E-DF8E-46C1-B681-F27B53660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5907" y="3313308"/>
            <a:ext cx="8146092" cy="3544692"/>
          </a:xfrm>
          <a:prstGeom prst="rect">
            <a:avLst/>
          </a:prstGeom>
        </p:spPr>
      </p:pic>
      <p:pic>
        <p:nvPicPr>
          <p:cNvPr id="5" name="Graphic 4" descr="Server outline">
            <a:extLst>
              <a:ext uri="{FF2B5EF4-FFF2-40B4-BE49-F238E27FC236}">
                <a16:creationId xmlns:a16="http://schemas.microsoft.com/office/drawing/2014/main" id="{1473A4AB-339C-42D8-8382-3041BCA690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78515"/>
            <a:ext cx="914400" cy="673048"/>
          </a:xfrm>
          <a:prstGeom prst="rect">
            <a:avLst/>
          </a:prstGeom>
        </p:spPr>
      </p:pic>
    </p:spTree>
    <p:extLst>
      <p:ext uri="{BB962C8B-B14F-4D97-AF65-F5344CB8AC3E}">
        <p14:creationId xmlns:p14="http://schemas.microsoft.com/office/powerpoint/2010/main" val="3164890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B031FD-E2E2-4FAC-9E4C-F1B44DA6213B}"/>
              </a:ext>
            </a:extLst>
          </p:cNvPr>
          <p:cNvPicPr>
            <a:picLocks noChangeAspect="1"/>
          </p:cNvPicPr>
          <p:nvPr/>
        </p:nvPicPr>
        <p:blipFill rotWithShape="1">
          <a:blip r:embed="rId3">
            <a:duotone>
              <a:prstClr val="black"/>
              <a:schemeClr val="tx2">
                <a:tint val="45000"/>
                <a:satMod val="400000"/>
              </a:schemeClr>
            </a:duotone>
            <a:alphaModFix amt="12000"/>
          </a:blip>
          <a:srcRect l="9091" t="14866" b="8526"/>
          <a:stretch/>
        </p:blipFill>
        <p:spPr>
          <a:xfrm>
            <a:off x="0" y="-55710"/>
            <a:ext cx="12486704" cy="6969420"/>
          </a:xfrm>
          <a:prstGeom prst="rect">
            <a:avLst/>
          </a:prstGeom>
        </p:spPr>
      </p:pic>
      <p:sp>
        <p:nvSpPr>
          <p:cNvPr id="2" name="Title 1">
            <a:extLst>
              <a:ext uri="{FF2B5EF4-FFF2-40B4-BE49-F238E27FC236}">
                <a16:creationId xmlns:a16="http://schemas.microsoft.com/office/drawing/2014/main" id="{86C5C0B1-AED4-46EC-840A-A2B534127796}"/>
              </a:ext>
            </a:extLst>
          </p:cNvPr>
          <p:cNvSpPr>
            <a:spLocks noGrp="1"/>
          </p:cNvSpPr>
          <p:nvPr>
            <p:ph type="title"/>
          </p:nvPr>
        </p:nvSpPr>
        <p:spPr>
          <a:xfrm>
            <a:off x="0" y="0"/>
            <a:ext cx="10515600" cy="1325563"/>
          </a:xfrm>
        </p:spPr>
        <p:txBody>
          <a:bodyPr>
            <a:normAutofit/>
          </a:bodyPr>
          <a:lstStyle/>
          <a:p>
            <a:pPr algn="ctr"/>
            <a:r>
              <a:rPr lang="en-US" dirty="0">
                <a:solidFill>
                  <a:schemeClr val="tx1"/>
                </a:solidFill>
                <a:latin typeface="Adobe Arabic"/>
              </a:rPr>
              <a:t>App Deployment</a:t>
            </a:r>
            <a:br>
              <a:rPr lang="en-US" dirty="0">
                <a:solidFill>
                  <a:schemeClr val="tx1"/>
                </a:solidFill>
                <a:latin typeface="Adobe Arabic"/>
              </a:rPr>
            </a:br>
            <a:r>
              <a:rPr lang="en-US" sz="1600" b="1" dirty="0">
                <a:solidFill>
                  <a:schemeClr val="tx1"/>
                </a:solidFill>
                <a:latin typeface="Adobe Arabic"/>
              </a:rPr>
              <a:t>Heroku</a:t>
            </a:r>
          </a:p>
        </p:txBody>
      </p:sp>
      <p:pic>
        <p:nvPicPr>
          <p:cNvPr id="6" name="Content Placeholder 5" descr="Eagle outline">
            <a:extLst>
              <a:ext uri="{FF2B5EF4-FFF2-40B4-BE49-F238E27FC236}">
                <a16:creationId xmlns:a16="http://schemas.microsoft.com/office/drawing/2014/main" id="{93303FE6-E524-492F-B077-A38CCF4155EE}"/>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296" y="68832"/>
            <a:ext cx="914400" cy="914400"/>
          </a:xfrm>
        </p:spPr>
      </p:pic>
      <p:sp>
        <p:nvSpPr>
          <p:cNvPr id="37" name="Text Placeholder 36">
            <a:extLst>
              <a:ext uri="{FF2B5EF4-FFF2-40B4-BE49-F238E27FC236}">
                <a16:creationId xmlns:a16="http://schemas.microsoft.com/office/drawing/2014/main" id="{14C79EC4-E602-47A5-9F51-A6AFF4BD0BEC}"/>
              </a:ext>
            </a:extLst>
          </p:cNvPr>
          <p:cNvSpPr>
            <a:spLocks noGrp="1"/>
          </p:cNvSpPr>
          <p:nvPr>
            <p:ph type="body" sz="half" idx="4294967295"/>
          </p:nvPr>
        </p:nvSpPr>
        <p:spPr>
          <a:xfrm>
            <a:off x="0" y="1160463"/>
            <a:ext cx="12192000" cy="5808662"/>
          </a:xfrm>
        </p:spPr>
        <p:txBody>
          <a:bodyPr>
            <a:normAutofit/>
          </a:bodyPr>
          <a:lstStyle/>
          <a:p>
            <a:endParaRPr lang="en-US" sz="2800" dirty="0">
              <a:solidFill>
                <a:schemeClr val="tx1"/>
              </a:solidFill>
              <a:latin typeface="Adobe Arabic"/>
              <a:cs typeface="Times New Roman" panose="02020603050405020304" pitchFamily="18" charset="0"/>
            </a:endParaRPr>
          </a:p>
          <a:p>
            <a:r>
              <a:rPr lang="en-US" sz="2800" dirty="0">
                <a:solidFill>
                  <a:schemeClr val="tx1"/>
                </a:solidFill>
                <a:latin typeface="Adobe Arabic"/>
                <a:cs typeface="Times New Roman" panose="02020603050405020304" pitchFamily="18" charset="0"/>
              </a:rPr>
              <a:t>We used Heroku for hosting our application and database.</a:t>
            </a:r>
          </a:p>
          <a:p>
            <a:r>
              <a:rPr lang="en-US" sz="2800" dirty="0">
                <a:solidFill>
                  <a:schemeClr val="tx1"/>
                </a:solidFill>
                <a:latin typeface="Adobe Arabic"/>
                <a:cs typeface="Times New Roman" panose="02020603050405020304" pitchFamily="18" charset="0"/>
              </a:rPr>
              <a:t>For database Heroku provided us with Postgres database and to load the data on this database we took backup from our local Postgres database and restore it on the Heroku’s one.</a:t>
            </a:r>
          </a:p>
          <a:p>
            <a:r>
              <a:rPr lang="en-US" sz="2800" dirty="0">
                <a:solidFill>
                  <a:schemeClr val="tx1"/>
                </a:solidFill>
                <a:latin typeface="Adobe Arabic"/>
                <a:cs typeface="Times New Roman" panose="02020603050405020304" pitchFamily="18" charset="0"/>
              </a:rPr>
              <a:t>Also, we have hosted our flask app on Heroku by giving Heroku access to our GitHub repo and required dependances we put it in the requirements file and Heroku took care of all deployment process.</a:t>
            </a:r>
          </a:p>
          <a:p>
            <a:r>
              <a:rPr lang="en-US" dirty="0">
                <a:solidFill>
                  <a:schemeClr val="tx1"/>
                </a:solidFill>
                <a:latin typeface="Adobe Arabic"/>
                <a:cs typeface="Times New Roman" panose="02020603050405020304" pitchFamily="18" charset="0"/>
              </a:rPr>
              <a:t>The Heroku app can be viewed at this link: </a:t>
            </a:r>
            <a:r>
              <a:rPr lang="en-US" dirty="0">
                <a:solidFill>
                  <a:schemeClr val="tx1"/>
                </a:solidFill>
                <a:latin typeface="Adobe Arabic"/>
                <a:cs typeface="Times New Roman" panose="02020603050405020304" pitchFamily="18" charset="0"/>
                <a:hlinkClick r:id="rId6"/>
              </a:rPr>
              <a:t>https://europetourism.herokuapp.com/</a:t>
            </a:r>
            <a:r>
              <a:rPr lang="en-US" dirty="0">
                <a:solidFill>
                  <a:schemeClr val="tx1"/>
                </a:solidFill>
                <a:latin typeface="Adobe Arabic"/>
                <a:cs typeface="Times New Roman" panose="02020603050405020304" pitchFamily="18" charset="0"/>
              </a:rPr>
              <a:t> </a:t>
            </a:r>
          </a:p>
        </p:txBody>
      </p:sp>
    </p:spTree>
    <p:extLst>
      <p:ext uri="{BB962C8B-B14F-4D97-AF65-F5344CB8AC3E}">
        <p14:creationId xmlns:p14="http://schemas.microsoft.com/office/powerpoint/2010/main" val="1833265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B031FD-E2E2-4FAC-9E4C-F1B44DA6213B}"/>
              </a:ext>
            </a:extLst>
          </p:cNvPr>
          <p:cNvPicPr>
            <a:picLocks noChangeAspect="1"/>
          </p:cNvPicPr>
          <p:nvPr/>
        </p:nvPicPr>
        <p:blipFill rotWithShape="1">
          <a:blip r:embed="rId3">
            <a:duotone>
              <a:prstClr val="black"/>
              <a:schemeClr val="tx2">
                <a:tint val="45000"/>
                <a:satMod val="400000"/>
              </a:schemeClr>
            </a:duotone>
            <a:alphaModFix amt="12000"/>
          </a:blip>
          <a:srcRect l="9091" t="14866" b="8526"/>
          <a:stretch/>
        </p:blipFill>
        <p:spPr>
          <a:xfrm>
            <a:off x="0" y="-55710"/>
            <a:ext cx="12486704" cy="6969420"/>
          </a:xfrm>
          <a:prstGeom prst="rect">
            <a:avLst/>
          </a:prstGeom>
        </p:spPr>
      </p:pic>
      <p:sp>
        <p:nvSpPr>
          <p:cNvPr id="2" name="Title 1">
            <a:extLst>
              <a:ext uri="{FF2B5EF4-FFF2-40B4-BE49-F238E27FC236}">
                <a16:creationId xmlns:a16="http://schemas.microsoft.com/office/drawing/2014/main" id="{86C5C0B1-AED4-46EC-840A-A2B534127796}"/>
              </a:ext>
            </a:extLst>
          </p:cNvPr>
          <p:cNvSpPr>
            <a:spLocks noGrp="1"/>
          </p:cNvSpPr>
          <p:nvPr>
            <p:ph type="title"/>
          </p:nvPr>
        </p:nvSpPr>
        <p:spPr>
          <a:xfrm>
            <a:off x="0" y="0"/>
            <a:ext cx="3652025" cy="889233"/>
          </a:xfrm>
        </p:spPr>
        <p:txBody>
          <a:bodyPr>
            <a:normAutofit/>
          </a:bodyPr>
          <a:lstStyle/>
          <a:p>
            <a:pPr algn="ctr"/>
            <a:r>
              <a:rPr lang="en-US" dirty="0">
                <a:solidFill>
                  <a:schemeClr val="tx1"/>
                </a:solidFill>
                <a:latin typeface="Adobe Arabic"/>
              </a:rPr>
              <a:t>Visualization I </a:t>
            </a:r>
            <a:br>
              <a:rPr lang="en-US" dirty="0">
                <a:solidFill>
                  <a:schemeClr val="tx1"/>
                </a:solidFill>
                <a:latin typeface="Adobe Arabic"/>
              </a:rPr>
            </a:br>
            <a:r>
              <a:rPr lang="en-US" sz="1200" b="1" dirty="0">
                <a:solidFill>
                  <a:schemeClr val="tx1"/>
                </a:solidFill>
                <a:latin typeface="Adobe Arabic"/>
              </a:rPr>
              <a:t>Arrivals</a:t>
            </a:r>
          </a:p>
        </p:txBody>
      </p:sp>
      <p:sp>
        <p:nvSpPr>
          <p:cNvPr id="37" name="Text Placeholder 36">
            <a:extLst>
              <a:ext uri="{FF2B5EF4-FFF2-40B4-BE49-F238E27FC236}">
                <a16:creationId xmlns:a16="http://schemas.microsoft.com/office/drawing/2014/main" id="{14C79EC4-E602-47A5-9F51-A6AFF4BD0BEC}"/>
              </a:ext>
            </a:extLst>
          </p:cNvPr>
          <p:cNvSpPr>
            <a:spLocks noGrp="1"/>
          </p:cNvSpPr>
          <p:nvPr>
            <p:ph type="body" sz="half" idx="2"/>
          </p:nvPr>
        </p:nvSpPr>
        <p:spPr>
          <a:xfrm>
            <a:off x="0" y="1057013"/>
            <a:ext cx="4060272" cy="5800987"/>
          </a:xfrm>
        </p:spPr>
        <p:txBody>
          <a:bodyPr>
            <a:normAutofit/>
          </a:bodyPr>
          <a:lstStyle/>
          <a:p>
            <a:pPr marL="285750" indent="-285750">
              <a:buFont typeface="Arial" panose="020B0604020202020204" pitchFamily="34" charset="0"/>
              <a:buChar char="•"/>
            </a:pPr>
            <a:r>
              <a:rPr lang="en-US" sz="2400" dirty="0">
                <a:solidFill>
                  <a:schemeClr val="tx1"/>
                </a:solidFill>
                <a:latin typeface="Adobe Arabic"/>
                <a:cs typeface="Times New Roman" panose="02020603050405020304" pitchFamily="18" charset="0"/>
              </a:rPr>
              <a:t>A combination of </a:t>
            </a:r>
            <a:r>
              <a:rPr lang="en-US" sz="2400" dirty="0" err="1">
                <a:solidFill>
                  <a:schemeClr val="tx1"/>
                </a:solidFill>
                <a:latin typeface="Adobe Arabic"/>
                <a:cs typeface="Times New Roman" panose="02020603050405020304" pitchFamily="18" charset="0"/>
              </a:rPr>
              <a:t>JQuery</a:t>
            </a:r>
            <a:r>
              <a:rPr lang="en-US" sz="2400" dirty="0">
                <a:solidFill>
                  <a:schemeClr val="tx1"/>
                </a:solidFill>
                <a:latin typeface="Adobe Arabic"/>
                <a:cs typeface="Times New Roman" panose="02020603050405020304" pitchFamily="18" charset="0"/>
              </a:rPr>
              <a:t> &amp; Ajax was used to create our maps.</a:t>
            </a:r>
          </a:p>
          <a:p>
            <a:pPr marL="285750" indent="-285750">
              <a:buFont typeface="Arial" panose="020B0604020202020204" pitchFamily="34" charset="0"/>
              <a:buChar char="•"/>
            </a:pPr>
            <a:r>
              <a:rPr lang="en-US" sz="2400" dirty="0">
                <a:solidFill>
                  <a:schemeClr val="tx1"/>
                </a:solidFill>
                <a:latin typeface="Adobe Arabic"/>
                <a:cs typeface="Times New Roman" panose="02020603050405020304" pitchFamily="18" charset="0"/>
              </a:rPr>
              <a:t>A slider was included on the map to show the changes in arrivals from 1995-2019.</a:t>
            </a:r>
          </a:p>
          <a:p>
            <a:pPr marL="285750" indent="-285750">
              <a:buFont typeface="Arial" panose="020B0604020202020204" pitchFamily="34" charset="0"/>
              <a:buChar char="•"/>
            </a:pPr>
            <a:r>
              <a:rPr lang="en-US" sz="2400" dirty="0">
                <a:solidFill>
                  <a:schemeClr val="tx1"/>
                </a:solidFill>
                <a:latin typeface="Adobe Arabic"/>
                <a:cs typeface="Times New Roman" panose="02020603050405020304" pitchFamily="18" charset="0"/>
              </a:rPr>
              <a:t>The slider enables the user to make a comparison from a base year 1995 using the circle radius.</a:t>
            </a:r>
          </a:p>
          <a:p>
            <a:pPr marL="285750" indent="-285750">
              <a:buFont typeface="Arial" panose="020B0604020202020204" pitchFamily="34" charset="0"/>
              <a:buChar char="•"/>
            </a:pPr>
            <a:endParaRPr lang="en-US" sz="2000"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8" name="Content Placeholder 7" descr="Graphical user interface, website&#10;&#10;Description automatically generated">
            <a:extLst>
              <a:ext uri="{FF2B5EF4-FFF2-40B4-BE49-F238E27FC236}">
                <a16:creationId xmlns:a16="http://schemas.microsoft.com/office/drawing/2014/main" id="{F3EF476E-5CD4-4EA4-A579-DAB4C90C9D7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967993" y="0"/>
            <a:ext cx="8224007" cy="6857999"/>
          </a:xfrm>
        </p:spPr>
      </p:pic>
    </p:spTree>
    <p:extLst>
      <p:ext uri="{BB962C8B-B14F-4D97-AF65-F5344CB8AC3E}">
        <p14:creationId xmlns:p14="http://schemas.microsoft.com/office/powerpoint/2010/main" val="83925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B031FD-E2E2-4FAC-9E4C-F1B44DA6213B}"/>
              </a:ext>
            </a:extLst>
          </p:cNvPr>
          <p:cNvPicPr>
            <a:picLocks noChangeAspect="1"/>
          </p:cNvPicPr>
          <p:nvPr/>
        </p:nvPicPr>
        <p:blipFill rotWithShape="1">
          <a:blip r:embed="rId3">
            <a:duotone>
              <a:prstClr val="black"/>
              <a:schemeClr val="tx2">
                <a:tint val="45000"/>
                <a:satMod val="400000"/>
              </a:schemeClr>
            </a:duotone>
            <a:alphaModFix amt="12000"/>
          </a:blip>
          <a:srcRect l="9091" t="14866" b="8526"/>
          <a:stretch/>
        </p:blipFill>
        <p:spPr>
          <a:xfrm>
            <a:off x="0" y="-55710"/>
            <a:ext cx="12486704" cy="6969420"/>
          </a:xfrm>
          <a:prstGeom prst="rect">
            <a:avLst/>
          </a:prstGeom>
        </p:spPr>
      </p:pic>
      <p:sp>
        <p:nvSpPr>
          <p:cNvPr id="2" name="Title 1">
            <a:extLst>
              <a:ext uri="{FF2B5EF4-FFF2-40B4-BE49-F238E27FC236}">
                <a16:creationId xmlns:a16="http://schemas.microsoft.com/office/drawing/2014/main" id="{86C5C0B1-AED4-46EC-840A-A2B534127796}"/>
              </a:ext>
            </a:extLst>
          </p:cNvPr>
          <p:cNvSpPr>
            <a:spLocks noGrp="1"/>
          </p:cNvSpPr>
          <p:nvPr>
            <p:ph type="title"/>
          </p:nvPr>
        </p:nvSpPr>
        <p:spPr>
          <a:xfrm>
            <a:off x="0" y="0"/>
            <a:ext cx="3652025" cy="889233"/>
          </a:xfrm>
        </p:spPr>
        <p:txBody>
          <a:bodyPr>
            <a:normAutofit/>
          </a:bodyPr>
          <a:lstStyle/>
          <a:p>
            <a:pPr algn="ctr"/>
            <a:r>
              <a:rPr lang="en-US" dirty="0">
                <a:solidFill>
                  <a:schemeClr val="tx1"/>
                </a:solidFill>
                <a:latin typeface="Adobe Arabic"/>
              </a:rPr>
              <a:t>Visualization II</a:t>
            </a:r>
            <a:br>
              <a:rPr lang="en-US" dirty="0">
                <a:solidFill>
                  <a:schemeClr val="tx1"/>
                </a:solidFill>
                <a:latin typeface="Adobe Arabic"/>
              </a:rPr>
            </a:br>
            <a:r>
              <a:rPr lang="en-US" sz="1200" b="1" dirty="0">
                <a:solidFill>
                  <a:schemeClr val="tx1"/>
                </a:solidFill>
                <a:latin typeface="Adobe Arabic"/>
              </a:rPr>
              <a:t>Revenues</a:t>
            </a:r>
          </a:p>
        </p:txBody>
      </p:sp>
      <p:sp>
        <p:nvSpPr>
          <p:cNvPr id="37" name="Text Placeholder 36">
            <a:extLst>
              <a:ext uri="{FF2B5EF4-FFF2-40B4-BE49-F238E27FC236}">
                <a16:creationId xmlns:a16="http://schemas.microsoft.com/office/drawing/2014/main" id="{14C79EC4-E602-47A5-9F51-A6AFF4BD0BEC}"/>
              </a:ext>
            </a:extLst>
          </p:cNvPr>
          <p:cNvSpPr>
            <a:spLocks noGrp="1"/>
          </p:cNvSpPr>
          <p:nvPr>
            <p:ph type="body" sz="half" idx="2"/>
          </p:nvPr>
        </p:nvSpPr>
        <p:spPr>
          <a:xfrm>
            <a:off x="11976" y="1160044"/>
            <a:ext cx="3865518" cy="5809376"/>
          </a:xfrm>
        </p:spPr>
        <p:txBody>
          <a:bodyPr>
            <a:normAutofit/>
          </a:bodyPr>
          <a:lstStyle/>
          <a:p>
            <a:pPr marL="285750" indent="-285750">
              <a:buFont typeface="Arial" panose="020B0604020202020204" pitchFamily="34" charset="0"/>
              <a:buChar char="•"/>
            </a:pPr>
            <a:r>
              <a:rPr lang="en-US" sz="2000" dirty="0">
                <a:solidFill>
                  <a:schemeClr val="tx1"/>
                </a:solidFill>
                <a:latin typeface="Adobe Arabic"/>
                <a:cs typeface="Times New Roman" panose="02020603050405020304" pitchFamily="18" charset="0"/>
              </a:rPr>
              <a:t>The circle radius updates to show if there was an increase or decrease in value from the base year.</a:t>
            </a:r>
          </a:p>
          <a:p>
            <a:pPr marL="285750" indent="-285750">
              <a:buFont typeface="Arial" panose="020B0604020202020204" pitchFamily="34" charset="0"/>
              <a:buChar char="•"/>
            </a:pPr>
            <a:r>
              <a:rPr lang="en-US" sz="2000" dirty="0">
                <a:solidFill>
                  <a:schemeClr val="tx1"/>
                </a:solidFill>
                <a:latin typeface="Adobe Arabic"/>
                <a:cs typeface="Times New Roman" panose="02020603050405020304" pitchFamily="18" charset="0"/>
              </a:rPr>
              <a:t>The map shows the country name, year and value for the specific year.</a:t>
            </a:r>
          </a:p>
          <a:p>
            <a:pPr marL="285750" indent="-285750">
              <a:buFont typeface="Arial" panose="020B0604020202020204" pitchFamily="34" charset="0"/>
              <a:buChar char="•"/>
            </a:pPr>
            <a:r>
              <a:rPr lang="en-US" sz="2000" dirty="0">
                <a:solidFill>
                  <a:schemeClr val="tx1"/>
                </a:solidFill>
                <a:latin typeface="Adobe Arabic"/>
                <a:cs typeface="Times New Roman" panose="02020603050405020304" pitchFamily="18" charset="0"/>
              </a:rPr>
              <a:t>The tooltip works in combination with the slider to update the value and year for each circle when the slider is moved.</a:t>
            </a:r>
          </a:p>
          <a:p>
            <a:pPr marL="285750" indent="-285750">
              <a:buFont typeface="Arial" panose="020B0604020202020204" pitchFamily="34" charset="0"/>
              <a:buChar char="•"/>
            </a:pPr>
            <a:endParaRPr lang="en-US" sz="2000" dirty="0">
              <a:solidFill>
                <a:schemeClr val="tx1"/>
              </a:solidFill>
              <a:latin typeface="Adobe Arabic"/>
              <a:cs typeface="Times New Roman" panose="02020603050405020304" pitchFamily="18" charset="0"/>
            </a:endParaRPr>
          </a:p>
          <a:p>
            <a:pPr marL="285750" indent="-285750">
              <a:buFont typeface="Arial" panose="020B0604020202020204" pitchFamily="34" charset="0"/>
              <a:buChar char="•"/>
            </a:pPr>
            <a:endParaRPr lang="en-US" sz="2000" dirty="0">
              <a:solidFill>
                <a:schemeClr val="tx1"/>
              </a:solidFill>
              <a:latin typeface="Adobe Arabic"/>
              <a:cs typeface="Times New Roman" panose="02020603050405020304" pitchFamily="18" charset="0"/>
            </a:endParaRPr>
          </a:p>
          <a:p>
            <a:r>
              <a:rPr lang="en-US" sz="1800" i="1" dirty="0">
                <a:solidFill>
                  <a:schemeClr val="tx1"/>
                </a:solidFill>
                <a:latin typeface="Adobe Arabic"/>
                <a:cs typeface="Times New Roman" panose="02020603050405020304" pitchFamily="18" charset="0"/>
              </a:rPr>
              <a:t>A slider was included on the map to show the changes in revenues from 1995-2019</a:t>
            </a:r>
          </a:p>
          <a:p>
            <a:pPr marL="285750" indent="-285750">
              <a:buFont typeface="Arial" panose="020B0604020202020204" pitchFamily="34" charset="0"/>
              <a:buChar char="•"/>
            </a:pPr>
            <a:endParaRPr lang="en-US" sz="2000" dirty="0">
              <a:solidFill>
                <a:schemeClr val="accent5">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8" name="Content Placeholder 7" descr="Map&#10;&#10;Description automatically generated">
            <a:extLst>
              <a:ext uri="{FF2B5EF4-FFF2-40B4-BE49-F238E27FC236}">
                <a16:creationId xmlns:a16="http://schemas.microsoft.com/office/drawing/2014/main" id="{F9438421-BD3B-4F1C-954C-7FBE95EE460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877494" y="0"/>
            <a:ext cx="8314506" cy="6858000"/>
          </a:xfrm>
        </p:spPr>
      </p:pic>
    </p:spTree>
    <p:extLst>
      <p:ext uri="{BB962C8B-B14F-4D97-AF65-F5344CB8AC3E}">
        <p14:creationId xmlns:p14="http://schemas.microsoft.com/office/powerpoint/2010/main" val="3794717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B031FD-E2E2-4FAC-9E4C-F1B44DA6213B}"/>
              </a:ext>
            </a:extLst>
          </p:cNvPr>
          <p:cNvPicPr>
            <a:picLocks noChangeAspect="1"/>
          </p:cNvPicPr>
          <p:nvPr/>
        </p:nvPicPr>
        <p:blipFill rotWithShape="1">
          <a:blip r:embed="rId3">
            <a:duotone>
              <a:prstClr val="black"/>
              <a:schemeClr val="tx2">
                <a:tint val="45000"/>
                <a:satMod val="400000"/>
              </a:schemeClr>
            </a:duotone>
            <a:alphaModFix amt="12000"/>
          </a:blip>
          <a:srcRect l="9091" t="14866" b="8526"/>
          <a:stretch/>
        </p:blipFill>
        <p:spPr>
          <a:xfrm>
            <a:off x="0" y="-55710"/>
            <a:ext cx="12486704" cy="6969420"/>
          </a:xfrm>
          <a:prstGeom prst="rect">
            <a:avLst/>
          </a:prstGeom>
        </p:spPr>
      </p:pic>
      <p:sp>
        <p:nvSpPr>
          <p:cNvPr id="2" name="Title 1">
            <a:extLst>
              <a:ext uri="{FF2B5EF4-FFF2-40B4-BE49-F238E27FC236}">
                <a16:creationId xmlns:a16="http://schemas.microsoft.com/office/drawing/2014/main" id="{86C5C0B1-AED4-46EC-840A-A2B534127796}"/>
              </a:ext>
            </a:extLst>
          </p:cNvPr>
          <p:cNvSpPr>
            <a:spLocks noGrp="1"/>
          </p:cNvSpPr>
          <p:nvPr>
            <p:ph type="title"/>
          </p:nvPr>
        </p:nvSpPr>
        <p:spPr>
          <a:xfrm>
            <a:off x="0" y="0"/>
            <a:ext cx="3652025" cy="889233"/>
          </a:xfrm>
        </p:spPr>
        <p:txBody>
          <a:bodyPr>
            <a:normAutofit/>
          </a:bodyPr>
          <a:lstStyle/>
          <a:p>
            <a:pPr algn="ctr"/>
            <a:r>
              <a:rPr lang="en-US" dirty="0">
                <a:solidFill>
                  <a:schemeClr val="tx1"/>
                </a:solidFill>
                <a:latin typeface="Adobe Arabic"/>
              </a:rPr>
              <a:t>Visualization III</a:t>
            </a:r>
            <a:br>
              <a:rPr lang="en-US" dirty="0">
                <a:solidFill>
                  <a:schemeClr val="tx1"/>
                </a:solidFill>
                <a:latin typeface="Adobe Arabic"/>
              </a:rPr>
            </a:br>
            <a:r>
              <a:rPr lang="en-US" sz="1200" b="1" dirty="0">
                <a:solidFill>
                  <a:schemeClr val="tx1"/>
                </a:solidFill>
                <a:latin typeface="Adobe Arabic"/>
              </a:rPr>
              <a:t>Arrivals Last Decade</a:t>
            </a:r>
          </a:p>
        </p:txBody>
      </p:sp>
      <p:sp>
        <p:nvSpPr>
          <p:cNvPr id="37" name="Text Placeholder 36">
            <a:extLst>
              <a:ext uri="{FF2B5EF4-FFF2-40B4-BE49-F238E27FC236}">
                <a16:creationId xmlns:a16="http://schemas.microsoft.com/office/drawing/2014/main" id="{14C79EC4-E602-47A5-9F51-A6AFF4BD0BEC}"/>
              </a:ext>
            </a:extLst>
          </p:cNvPr>
          <p:cNvSpPr>
            <a:spLocks noGrp="1"/>
          </p:cNvSpPr>
          <p:nvPr>
            <p:ph type="body" sz="half" idx="2"/>
          </p:nvPr>
        </p:nvSpPr>
        <p:spPr>
          <a:xfrm>
            <a:off x="0" y="1065402"/>
            <a:ext cx="3877493" cy="5904018"/>
          </a:xfrm>
        </p:spPr>
        <p:txBody>
          <a:bodyPr>
            <a:normAutofit/>
          </a:bodyPr>
          <a:lstStyle/>
          <a:p>
            <a:r>
              <a:rPr lang="en-US" sz="2400" dirty="0" err="1">
                <a:solidFill>
                  <a:schemeClr val="tx1"/>
                </a:solidFill>
                <a:latin typeface="Adobe Arabic"/>
                <a:cs typeface="Times New Roman" panose="02020603050405020304" pitchFamily="18" charset="0"/>
              </a:rPr>
              <a:t>Plotly</a:t>
            </a:r>
            <a:r>
              <a:rPr lang="en-US" sz="2400" dirty="0">
                <a:solidFill>
                  <a:schemeClr val="tx1"/>
                </a:solidFill>
                <a:latin typeface="Adobe Arabic"/>
                <a:cs typeface="Times New Roman" panose="02020603050405020304" pitchFamily="18" charset="0"/>
              </a:rPr>
              <a:t> was used to create a choropleth map and the comparison was made on tourist arrivals in the last decade The color indicate the changes in each country.</a:t>
            </a:r>
          </a:p>
          <a:p>
            <a:endParaRPr lang="en-US" sz="2000" dirty="0">
              <a:solidFill>
                <a:schemeClr val="accent5">
                  <a:lumMod val="75000"/>
                </a:schemeClr>
              </a:solidFill>
              <a:latin typeface="Times New Roman" panose="02020603050405020304" pitchFamily="18" charset="0"/>
              <a:cs typeface="Times New Roman" panose="02020603050405020304" pitchFamily="18" charset="0"/>
            </a:endParaRPr>
          </a:p>
          <a:p>
            <a:endParaRPr lang="en-US" sz="2000" dirty="0">
              <a:solidFill>
                <a:schemeClr val="tx1"/>
              </a:solidFill>
              <a:latin typeface="Adobe Arabic"/>
              <a:cs typeface="Times New Roman" panose="02020603050405020304" pitchFamily="18" charset="0"/>
            </a:endParaRPr>
          </a:p>
          <a:p>
            <a:endParaRPr lang="en-US" sz="2000" dirty="0">
              <a:solidFill>
                <a:schemeClr val="tx1"/>
              </a:solidFill>
              <a:latin typeface="Adobe Arabic"/>
              <a:cs typeface="Times New Roman" panose="02020603050405020304" pitchFamily="18" charset="0"/>
            </a:endParaRPr>
          </a:p>
          <a:p>
            <a:endParaRPr lang="en-US" sz="2000" dirty="0">
              <a:solidFill>
                <a:schemeClr val="tx1"/>
              </a:solidFill>
              <a:latin typeface="Adobe Arabic"/>
              <a:cs typeface="Times New Roman" panose="02020603050405020304" pitchFamily="18" charset="0"/>
            </a:endParaRPr>
          </a:p>
          <a:p>
            <a:endParaRPr lang="en-US" sz="2000" dirty="0">
              <a:solidFill>
                <a:schemeClr val="tx1"/>
              </a:solidFill>
              <a:latin typeface="Adobe Arabic"/>
              <a:cs typeface="Times New Roman" panose="02020603050405020304" pitchFamily="18" charset="0"/>
            </a:endParaRPr>
          </a:p>
          <a:p>
            <a:endParaRPr lang="en-US" sz="2000" dirty="0">
              <a:solidFill>
                <a:schemeClr val="tx1"/>
              </a:solidFill>
              <a:latin typeface="Adobe Arabic"/>
              <a:cs typeface="Times New Roman" panose="02020603050405020304" pitchFamily="18" charset="0"/>
            </a:endParaRPr>
          </a:p>
          <a:p>
            <a:r>
              <a:rPr lang="en-US" i="1" dirty="0">
                <a:solidFill>
                  <a:schemeClr val="tx1"/>
                </a:solidFill>
                <a:latin typeface="Adobe Arabic"/>
                <a:cs typeface="Times New Roman" panose="02020603050405020304" pitchFamily="18" charset="0"/>
              </a:rPr>
              <a:t>The first map shows the number of tourist arrivals for 2019 and the second map shows the number of tourist arrivals in 2009.</a:t>
            </a:r>
          </a:p>
        </p:txBody>
      </p:sp>
      <p:pic>
        <p:nvPicPr>
          <p:cNvPr id="8" name="Content Placeholder 7" descr="Diagram&#10;&#10;Description automatically generated with medium confidence">
            <a:extLst>
              <a:ext uri="{FF2B5EF4-FFF2-40B4-BE49-F238E27FC236}">
                <a16:creationId xmlns:a16="http://schemas.microsoft.com/office/drawing/2014/main" id="{0AACDD48-0B03-4CED-B37E-C632F450749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028077" y="0"/>
            <a:ext cx="8163923" cy="6858000"/>
          </a:xfrm>
        </p:spPr>
      </p:pic>
    </p:spTree>
    <p:extLst>
      <p:ext uri="{BB962C8B-B14F-4D97-AF65-F5344CB8AC3E}">
        <p14:creationId xmlns:p14="http://schemas.microsoft.com/office/powerpoint/2010/main" val="420142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B031FD-E2E2-4FAC-9E4C-F1B44DA6213B}"/>
              </a:ext>
            </a:extLst>
          </p:cNvPr>
          <p:cNvPicPr>
            <a:picLocks noChangeAspect="1"/>
          </p:cNvPicPr>
          <p:nvPr/>
        </p:nvPicPr>
        <p:blipFill rotWithShape="1">
          <a:blip r:embed="rId3">
            <a:duotone>
              <a:prstClr val="black"/>
              <a:schemeClr val="tx2">
                <a:tint val="45000"/>
                <a:satMod val="400000"/>
              </a:schemeClr>
            </a:duotone>
            <a:alphaModFix amt="12000"/>
          </a:blip>
          <a:srcRect l="9091" t="14866" b="8526"/>
          <a:stretch/>
        </p:blipFill>
        <p:spPr>
          <a:xfrm>
            <a:off x="0" y="-55710"/>
            <a:ext cx="12486704" cy="6969420"/>
          </a:xfrm>
          <a:prstGeom prst="rect">
            <a:avLst/>
          </a:prstGeom>
        </p:spPr>
      </p:pic>
      <p:sp>
        <p:nvSpPr>
          <p:cNvPr id="2" name="Title 1">
            <a:extLst>
              <a:ext uri="{FF2B5EF4-FFF2-40B4-BE49-F238E27FC236}">
                <a16:creationId xmlns:a16="http://schemas.microsoft.com/office/drawing/2014/main" id="{86C5C0B1-AED4-46EC-840A-A2B534127796}"/>
              </a:ext>
            </a:extLst>
          </p:cNvPr>
          <p:cNvSpPr>
            <a:spLocks noGrp="1"/>
          </p:cNvSpPr>
          <p:nvPr>
            <p:ph type="title"/>
          </p:nvPr>
        </p:nvSpPr>
        <p:spPr>
          <a:xfrm>
            <a:off x="0" y="0"/>
            <a:ext cx="3652025" cy="889233"/>
          </a:xfrm>
        </p:spPr>
        <p:txBody>
          <a:bodyPr>
            <a:normAutofit/>
          </a:bodyPr>
          <a:lstStyle/>
          <a:p>
            <a:pPr algn="ctr"/>
            <a:r>
              <a:rPr lang="en-US" dirty="0">
                <a:solidFill>
                  <a:schemeClr val="tx1"/>
                </a:solidFill>
                <a:latin typeface="Adobe Arabic"/>
              </a:rPr>
              <a:t>Visualization IV</a:t>
            </a:r>
            <a:br>
              <a:rPr lang="en-US" dirty="0">
                <a:solidFill>
                  <a:schemeClr val="tx1"/>
                </a:solidFill>
                <a:latin typeface="Adobe Arabic"/>
              </a:rPr>
            </a:br>
            <a:r>
              <a:rPr lang="en-US" sz="1200" b="1" dirty="0">
                <a:solidFill>
                  <a:schemeClr val="tx1"/>
                </a:solidFill>
                <a:latin typeface="Adobe Arabic"/>
              </a:rPr>
              <a:t>Revenue Last Decade</a:t>
            </a:r>
          </a:p>
        </p:txBody>
      </p:sp>
      <p:sp>
        <p:nvSpPr>
          <p:cNvPr id="37" name="Text Placeholder 36">
            <a:extLst>
              <a:ext uri="{FF2B5EF4-FFF2-40B4-BE49-F238E27FC236}">
                <a16:creationId xmlns:a16="http://schemas.microsoft.com/office/drawing/2014/main" id="{14C79EC4-E602-47A5-9F51-A6AFF4BD0BEC}"/>
              </a:ext>
            </a:extLst>
          </p:cNvPr>
          <p:cNvSpPr>
            <a:spLocks noGrp="1"/>
          </p:cNvSpPr>
          <p:nvPr>
            <p:ph type="body" sz="half" idx="2"/>
          </p:nvPr>
        </p:nvSpPr>
        <p:spPr>
          <a:xfrm>
            <a:off x="225468" y="1160044"/>
            <a:ext cx="3652025" cy="5809376"/>
          </a:xfrm>
        </p:spPr>
        <p:txBody>
          <a:bodyPr>
            <a:normAutofit/>
          </a:bodyPr>
          <a:lstStyle/>
          <a:p>
            <a:pPr marL="285750" indent="-285750">
              <a:buFont typeface="Arial" panose="020B0604020202020204" pitchFamily="34" charset="0"/>
              <a:buChar char="•"/>
            </a:pPr>
            <a:endParaRPr lang="en-US" sz="2000" dirty="0">
              <a:solidFill>
                <a:schemeClr val="accent5">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6" name="Text Placeholder 36">
            <a:extLst>
              <a:ext uri="{FF2B5EF4-FFF2-40B4-BE49-F238E27FC236}">
                <a16:creationId xmlns:a16="http://schemas.microsoft.com/office/drawing/2014/main" id="{9C1DD5ED-D6BB-4D47-A75B-CBFDA9AE0C00}"/>
              </a:ext>
            </a:extLst>
          </p:cNvPr>
          <p:cNvSpPr txBox="1">
            <a:spLocks/>
          </p:cNvSpPr>
          <p:nvPr/>
        </p:nvSpPr>
        <p:spPr>
          <a:xfrm>
            <a:off x="58724" y="1040235"/>
            <a:ext cx="3786144" cy="60815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US" sz="2000" dirty="0">
              <a:solidFill>
                <a:schemeClr val="tx1"/>
              </a:solidFill>
              <a:latin typeface="Adobe Arabic"/>
              <a:cs typeface="Times New Roman" panose="02020603050405020304" pitchFamily="18" charset="0"/>
            </a:endParaRPr>
          </a:p>
          <a:p>
            <a:pPr marL="285750" indent="-285750">
              <a:buFont typeface="Arial" panose="020B0604020202020204" pitchFamily="34" charset="0"/>
              <a:buChar char="•"/>
            </a:pPr>
            <a:endParaRPr lang="en-US" sz="2000" dirty="0">
              <a:solidFill>
                <a:schemeClr val="tx1"/>
              </a:solidFill>
              <a:latin typeface="Adobe Arabic"/>
              <a:cs typeface="Times New Roman" panose="02020603050405020304" pitchFamily="18" charset="0"/>
            </a:endParaRPr>
          </a:p>
          <a:p>
            <a:pPr marL="285750" indent="-285750">
              <a:buFont typeface="Arial" panose="020B0604020202020204" pitchFamily="34" charset="0"/>
              <a:buChar char="•"/>
            </a:pPr>
            <a:endParaRPr lang="en-US" sz="2000" dirty="0">
              <a:solidFill>
                <a:schemeClr val="tx1"/>
              </a:solidFill>
              <a:latin typeface="Adobe Arabic"/>
              <a:cs typeface="Times New Roman" panose="02020603050405020304" pitchFamily="18" charset="0"/>
            </a:endParaRPr>
          </a:p>
          <a:p>
            <a:pPr marL="285750" indent="-285750">
              <a:buFont typeface="Arial" panose="020B0604020202020204" pitchFamily="34" charset="0"/>
              <a:buChar char="•"/>
            </a:pPr>
            <a:endParaRPr lang="en-US" sz="2000" dirty="0">
              <a:solidFill>
                <a:schemeClr val="tx1"/>
              </a:solidFill>
              <a:latin typeface="Adobe Arabic"/>
              <a:cs typeface="Times New Roman" panose="02020603050405020304" pitchFamily="18" charset="0"/>
            </a:endParaRPr>
          </a:p>
          <a:p>
            <a:pPr marL="285750" indent="-285750">
              <a:buFont typeface="Arial" panose="020B0604020202020204" pitchFamily="34" charset="0"/>
              <a:buChar char="•"/>
            </a:pPr>
            <a:endParaRPr lang="en-US" sz="2000" dirty="0">
              <a:solidFill>
                <a:schemeClr val="tx1"/>
              </a:solidFill>
              <a:latin typeface="Adobe Arabic"/>
              <a:cs typeface="Times New Roman" panose="02020603050405020304" pitchFamily="18" charset="0"/>
            </a:endParaRPr>
          </a:p>
          <a:p>
            <a:pPr marL="285750" indent="-285750">
              <a:buFont typeface="Arial" panose="020B0604020202020204" pitchFamily="34" charset="0"/>
              <a:buChar char="•"/>
            </a:pPr>
            <a:endParaRPr lang="en-US" sz="2000" dirty="0">
              <a:solidFill>
                <a:schemeClr val="tx1"/>
              </a:solidFill>
              <a:latin typeface="Adobe Arabic"/>
              <a:cs typeface="Times New Roman" panose="02020603050405020304" pitchFamily="18" charset="0"/>
            </a:endParaRPr>
          </a:p>
          <a:p>
            <a:pPr marL="285750" indent="-285750">
              <a:buFont typeface="Arial" panose="020B0604020202020204" pitchFamily="34" charset="0"/>
              <a:buChar char="•"/>
            </a:pPr>
            <a:endParaRPr lang="en-US" sz="2000" dirty="0">
              <a:solidFill>
                <a:schemeClr val="tx1"/>
              </a:solidFill>
              <a:latin typeface="Adobe Arabic"/>
              <a:cs typeface="Times New Roman" panose="02020603050405020304" pitchFamily="18" charset="0"/>
            </a:endParaRPr>
          </a:p>
          <a:p>
            <a:endParaRPr lang="en-US" sz="2000" dirty="0">
              <a:solidFill>
                <a:schemeClr val="tx1"/>
              </a:solidFill>
              <a:latin typeface="Adobe Arabic"/>
              <a:cs typeface="Times New Roman" panose="02020603050405020304" pitchFamily="18" charset="0"/>
            </a:endParaRPr>
          </a:p>
          <a:p>
            <a:endParaRPr lang="en-US" sz="2000" dirty="0">
              <a:solidFill>
                <a:schemeClr val="accent5">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solidFill>
                <a:schemeClr val="accent5">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solidFill>
                <a:schemeClr val="accent5">
                  <a:lumMod val="75000"/>
                </a:schemeClr>
              </a:solidFill>
              <a:latin typeface="Times New Roman" panose="02020603050405020304" pitchFamily="18" charset="0"/>
              <a:cs typeface="Times New Roman" panose="02020603050405020304" pitchFamily="18" charset="0"/>
            </a:endParaRPr>
          </a:p>
          <a:p>
            <a:endParaRPr lang="en-US" sz="2000" dirty="0">
              <a:solidFill>
                <a:schemeClr val="accent5">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3782D4B-914F-4ECF-B2C1-526A61866A4F}"/>
              </a:ext>
            </a:extLst>
          </p:cNvPr>
          <p:cNvSpPr txBox="1"/>
          <p:nvPr/>
        </p:nvSpPr>
        <p:spPr>
          <a:xfrm>
            <a:off x="26099" y="944943"/>
            <a:ext cx="3786143" cy="2585323"/>
          </a:xfrm>
          <a:prstGeom prst="rect">
            <a:avLst/>
          </a:prstGeom>
          <a:noFill/>
        </p:spPr>
        <p:txBody>
          <a:bodyPr wrap="square">
            <a:spAutoFit/>
          </a:bodyPr>
          <a:lstStyle/>
          <a:p>
            <a:r>
              <a:rPr lang="en-US" dirty="0"/>
              <a:t>The first map shows the amount of tourism revenue for 2019 and the second map shows the amount of tourism revenue in 2009.</a:t>
            </a:r>
          </a:p>
          <a:p>
            <a:endParaRPr lang="en-US" dirty="0"/>
          </a:p>
          <a:p>
            <a:r>
              <a:rPr lang="en-US" dirty="0"/>
              <a:t>The marker on the right side of the map is colored coded and the shade goes darker or lighter as the amount of revenues change.</a:t>
            </a:r>
          </a:p>
        </p:txBody>
      </p:sp>
      <p:pic>
        <p:nvPicPr>
          <p:cNvPr id="11" name="Content Placeholder 10" descr="Diagram&#10;&#10;Description automatically generated">
            <a:extLst>
              <a:ext uri="{FF2B5EF4-FFF2-40B4-BE49-F238E27FC236}">
                <a16:creationId xmlns:a16="http://schemas.microsoft.com/office/drawing/2014/main" id="{79D8D839-7B0D-4E63-9FA2-43224949030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761199" y="0"/>
            <a:ext cx="8404702" cy="6857999"/>
          </a:xfrm>
        </p:spPr>
      </p:pic>
    </p:spTree>
    <p:extLst>
      <p:ext uri="{BB962C8B-B14F-4D97-AF65-F5344CB8AC3E}">
        <p14:creationId xmlns:p14="http://schemas.microsoft.com/office/powerpoint/2010/main" val="3252400047"/>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827</TotalTime>
  <Words>656</Words>
  <Application>Microsoft Office PowerPoint</Application>
  <PresentationFormat>Widescreen</PresentationFormat>
  <Paragraphs>64</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Adobe Arabic</vt:lpstr>
      <vt:lpstr>Arial</vt:lpstr>
      <vt:lpstr>Calibri</vt:lpstr>
      <vt:lpstr>Corbel</vt:lpstr>
      <vt:lpstr>Times New Roman</vt:lpstr>
      <vt:lpstr>Depth</vt:lpstr>
      <vt:lpstr>Tourism in Europe 1995 - 2019</vt:lpstr>
      <vt:lpstr> Scope of the Project</vt:lpstr>
      <vt:lpstr> ETL Process</vt:lpstr>
      <vt:lpstr> Data Routes Python Flask</vt:lpstr>
      <vt:lpstr>App Deployment Heroku</vt:lpstr>
      <vt:lpstr>Visualization I  Arrivals</vt:lpstr>
      <vt:lpstr>Visualization II Revenues</vt:lpstr>
      <vt:lpstr>Visualization III Arrivals Last Decade</vt:lpstr>
      <vt:lpstr>Visualization IV Revenue Last Decade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Tourism in Europe 1995 - 2019</dc:title>
  <dc:creator>Jay Freeman</dc:creator>
  <cp:lastModifiedBy>Jay Freeman</cp:lastModifiedBy>
  <cp:revision>221</cp:revision>
  <dcterms:created xsi:type="dcterms:W3CDTF">2021-03-13T17:24:18Z</dcterms:created>
  <dcterms:modified xsi:type="dcterms:W3CDTF">2021-03-17T00:00:45Z</dcterms:modified>
</cp:coreProperties>
</file>